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7"/>
  </p:notesMasterIdLst>
  <p:handoutMasterIdLst>
    <p:handoutMasterId r:id="rId88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743" r:id="rId42"/>
    <p:sldId id="3747" r:id="rId43"/>
    <p:sldId id="3744" r:id="rId44"/>
    <p:sldId id="3746" r:id="rId45"/>
    <p:sldId id="3742" r:id="rId46"/>
    <p:sldId id="3691" r:id="rId47"/>
    <p:sldId id="3692" r:id="rId48"/>
    <p:sldId id="3693" r:id="rId49"/>
    <p:sldId id="3718" r:id="rId50"/>
    <p:sldId id="3719" r:id="rId51"/>
    <p:sldId id="3720" r:id="rId52"/>
    <p:sldId id="3703" r:id="rId53"/>
    <p:sldId id="3724" r:id="rId54"/>
    <p:sldId id="3734" r:id="rId55"/>
    <p:sldId id="3704" r:id="rId56"/>
    <p:sldId id="3708" r:id="rId57"/>
    <p:sldId id="3709" r:id="rId58"/>
    <p:sldId id="3712" r:id="rId59"/>
    <p:sldId id="3710" r:id="rId60"/>
    <p:sldId id="3711" r:id="rId61"/>
    <p:sldId id="3721" r:id="rId62"/>
    <p:sldId id="3714" r:id="rId63"/>
    <p:sldId id="3738" r:id="rId64"/>
    <p:sldId id="3699" r:id="rId65"/>
    <p:sldId id="3737" r:id="rId66"/>
    <p:sldId id="3722" r:id="rId67"/>
    <p:sldId id="3745" r:id="rId68"/>
    <p:sldId id="3725" r:id="rId69"/>
    <p:sldId id="3732" r:id="rId70"/>
    <p:sldId id="3681" r:id="rId71"/>
    <p:sldId id="3695" r:id="rId72"/>
    <p:sldId id="3705" r:id="rId73"/>
    <p:sldId id="3726" r:id="rId74"/>
    <p:sldId id="3727" r:id="rId75"/>
    <p:sldId id="3731" r:id="rId76"/>
    <p:sldId id="3730" r:id="rId77"/>
    <p:sldId id="3728" r:id="rId78"/>
    <p:sldId id="3729" r:id="rId79"/>
    <p:sldId id="3739" r:id="rId80"/>
    <p:sldId id="3748" r:id="rId81"/>
    <p:sldId id="3741" r:id="rId82"/>
    <p:sldId id="3647" r:id="rId83"/>
    <p:sldId id="3631" r:id="rId84"/>
    <p:sldId id="3628" r:id="rId85"/>
    <p:sldId id="3717" r:id="rId86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99" autoAdjust="0"/>
    <p:restoredTop sz="99000" autoAdjust="0"/>
  </p:normalViewPr>
  <p:slideViewPr>
    <p:cSldViewPr>
      <p:cViewPr varScale="1">
        <p:scale>
          <a:sx n="113" d="100"/>
          <a:sy n="113" d="100"/>
        </p:scale>
        <p:origin x="1088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3048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apply LLL, let: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𝑌𝑛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0,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we apply LLL, we get a vector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8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≦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i="0" dirty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4 </m:t>
                            </m:r>
                          </m:den>
                        </m:f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800" dirty="0"/>
                  <a:t>              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….  </a:t>
                </a:r>
                <a:r>
                  <a:rPr lang="en-US" sz="1800" i="1" dirty="0">
                    <a:solidFill>
                      <a:srgbClr val="0066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Equation 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</a:t>
                </a:r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+ …+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.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  <a:blipFill>
                <a:blip r:embed="rId3"/>
                <a:stretch>
                  <a:fillRect l="-611" t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blipFill>
                <a:blip r:embed="rId2"/>
                <a:stretch>
                  <a:fillRect l="-593" t="-130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6" r="-584" b="-131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07731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76200"/>
            <a:ext cx="8610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6293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600200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77785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Some 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488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t="-1961" r="-674359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t="-1961" r="-630556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t="-1961" r="-725455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t="-1961" r="-200000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t="-1961" r="-84722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t="-1961" r="-93651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t="-1961" r="-3509" b="-243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so each element in the vector is just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+128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Multiplication is then pointwise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11175" r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3048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template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524000"/>
                <a:ext cx="4571999" cy="3429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</a:t>
                </a: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∧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||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′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524000"/>
                <a:ext cx="4571999" cy="3429000"/>
              </a:xfrm>
              <a:prstGeom prst="rect">
                <a:avLst/>
              </a:prstGeom>
              <a:blipFill>
                <a:blip r:embed="rId2"/>
                <a:stretch>
                  <a:fillRect l="-2778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114800" y="1676400"/>
                <a:ext cx="49530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view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as polynomial in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𝒛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∨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5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𝑙𝑜𝑤𝑏𝑖𝑡𝑠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𝐴𝑦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𝑐𝑠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−</m:t>
                      </m:r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227138" lvl="3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114800" y="1676400"/>
                <a:ext cx="4953000" cy="4191000"/>
              </a:xfrm>
              <a:prstGeom prst="rect">
                <a:avLst/>
              </a:prstGeom>
              <a:blipFill>
                <a:blip r:embed="rId3"/>
                <a:stretch>
                  <a:fillRect l="-2558" t="-1813" r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FEF-21E4-1E47-673D-72C22F6F3F39}"/>
                  </a:ext>
                </a:extLst>
              </p:cNvPr>
              <p:cNvSpPr txBox="1"/>
              <p:nvPr/>
            </p:nvSpPr>
            <p:spPr>
              <a:xfrm>
                <a:off x="228600" y="5634036"/>
                <a:ext cx="4648200" cy="690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real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Dilithium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=5,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=4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FEF-21E4-1E47-673D-72C22F6F3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634036"/>
                <a:ext cx="4648200" cy="690564"/>
              </a:xfrm>
              <a:prstGeom prst="rect">
                <a:avLst/>
              </a:prstGeom>
              <a:blipFill>
                <a:blip r:embed="rId4"/>
                <a:stretch>
                  <a:fillRect l="-3552" t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67F6-0F00-57A4-D3E5-D1585E82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6C940B-EF7B-4C9E-6CE5-84FEB8DC0366}"/>
              </a:ext>
            </a:extLst>
          </p:cNvPr>
          <p:cNvSpPr txBox="1">
            <a:spLocks/>
          </p:cNvSpPr>
          <p:nvPr/>
        </p:nvSpPr>
        <p:spPr>
          <a:xfrm>
            <a:off x="304801" y="762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1" y="1143000"/>
                <a:ext cx="8763000" cy="5181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b="0" i="0" dirty="0">
                  <a:solidFill>
                    <a:srgbClr val="535353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b="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∙3∙11∙31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b="0" i="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Write coefficients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𝐰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≤60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if any coefficient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any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b="1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ensured by </a:t>
                </a: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the final algorithm.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 chosen so that expected rejections in steps 4 and 5 is between 4 and 7.</a:t>
                </a:r>
                <a:b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1" y="1143000"/>
                <a:ext cx="8763000" cy="5181600"/>
              </a:xfrm>
              <a:prstGeom prst="rect">
                <a:avLst/>
              </a:prstGeom>
              <a:blipFill>
                <a:blip r:embed="rId2"/>
                <a:stretch>
                  <a:fillRect l="-1592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66F5-1FD3-050B-EC39-9D6CBDD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4074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BA628-45A2-5734-FC4C-40B542B29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DCF3DE-F0C6-2335-A66A-4DEFD37FFCA2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Verification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we need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 follows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𝑙𝑜𝑤𝑏𝑖𝑡𝑠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𝒚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 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never causes a carry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lowbits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Now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hence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blipFill>
                <a:blip r:embed="rId2"/>
                <a:stretch>
                  <a:fillRect l="-1802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F5EE93-9041-9469-FA93-D74FA3D9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2608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257F-A6BA-7743-624A-C028D864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BE7EA-848C-1DBD-CE3C-6CF041A116A9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1" y="1649589"/>
                <a:ext cx="8305800" cy="360821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In final algorithm,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is generated from a seed using SHAKE-128.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NTT 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 used to speed multiplications.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compressed by deleting some of the LSBs.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Produce hint,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help verifier calculate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Notes: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compressed public key.  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guarantees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using Fisher-Yates shuffle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Sizes of inputs and outputs in bytes</a:t>
                </a:r>
                <a:endParaRPr lang="en-US" sz="22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1" y="1649589"/>
                <a:ext cx="8305800" cy="3608211"/>
              </a:xfrm>
              <a:prstGeom prst="rect">
                <a:avLst/>
              </a:prstGeom>
              <a:blipFill>
                <a:blip r:embed="rId2"/>
                <a:stretch>
                  <a:fillRect l="-1988" t="-2456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77C97-36F0-105D-2152-821F98D9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6A94EB-CA77-E0C8-C46D-AAB1D921D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87976"/>
              </p:ext>
            </p:extLst>
          </p:nvPr>
        </p:nvGraphicFramePr>
        <p:xfrm>
          <a:off x="838200" y="520192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374101322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536040307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166037393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406781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Public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Private key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Signature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9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959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93850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74D81-8FD9-8FF1-C51B-1D67206D4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D1EE9A0-C8D0-698E-222D-27AF59253EF7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Heritage: Schnorr with aborts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8CB4D80-EB5C-B96B-0FCC-248AD20687BC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676400"/>
                <a:ext cx="8648699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Original Schnorr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Find generator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𝑔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Pick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(secret) at random.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Pick,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commit by sending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Send challenge,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Return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s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sSup>
                      <m:sSup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LWE version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Pick,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commit by sending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small coefficients.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Send challenge,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Check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8CB4D80-EB5C-B96B-0FCC-248AD2068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676400"/>
                <a:ext cx="8648699" cy="4495800"/>
              </a:xfrm>
              <a:prstGeom prst="rect">
                <a:avLst/>
              </a:prstGeom>
              <a:blipFill>
                <a:blip r:embed="rId2"/>
                <a:stretch>
                  <a:fillRect l="-1613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6A3B5-2875-42D3-BCC3-24B8A167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1832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900-FC19-F69C-1F01-6D26AAEA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7A1BC7-C34B-AC21-97DE-435AE600E891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E6373AA1-DD19-F8DB-C30A-02EB839800E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/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805" t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/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63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555DE-DB60-D70E-8D6B-7113CA7F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250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1942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507002" cy="42833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cs typeface="Calibri" panose="020F0502020204030204" pitchFamily="34" charset="0"/>
                    <a:sym typeface="Arial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507002" cy="4283390"/>
              </a:xfrm>
              <a:prstGeom prst="rect">
                <a:avLst/>
              </a:prstGeom>
              <a:blipFill>
                <a:blip r:embed="rId2"/>
                <a:stretch>
                  <a:fillRect l="-2235" t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452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270726"/>
                <a:ext cx="8572500" cy="528247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𝑆𝑎𝑚𝑝𝑙𝑒𝑖𝑛𝐵𝑎𝑙𝑙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1800" b="0" i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byte</a:t>
                </a:r>
              </a:p>
              <a:p>
                <a:pPr lvl="4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(−1)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−256]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</a:t>
                </a:r>
                <a:r>
                  <a:rPr lang="en-US" sz="180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 </a:t>
                </a:r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[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k] is bit position k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SampleInBall generates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pseudorandomly; it is based on the Fisher-Yates shuffe. The first 8 bytes of H(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ρ)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the signs of the nonzero entries of c; subsequent bytes choose the positions of those nonzero entries</a:t>
                </a: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SHAKE256 used as an XOF.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270726"/>
                <a:ext cx="8572500" cy="5282474"/>
              </a:xfrm>
              <a:prstGeom prst="rect">
                <a:avLst/>
              </a:prstGeom>
              <a:blipFill>
                <a:blip r:embed="rId2"/>
                <a:stretch>
                  <a:fillRect l="-1775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blipFill>
                <a:blip r:embed="rId2"/>
                <a:stretch>
                  <a:fillRect l="-1858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Compresses t by dropping low order bits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blipFill>
                <a:blip r:embed="rId2"/>
                <a:stretch>
                  <a:fillRect l="-1585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71487"/>
            <a:ext cx="8458199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3704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11538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00000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300000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5385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6296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6296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6296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7778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7778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62963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62963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62963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6154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9259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100000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D365C-DC48-7AF4-A078-284C292A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883841"/>
              </p:ext>
            </p:extLst>
          </p:nvPr>
        </p:nvGraphicFramePr>
        <p:xfrm>
          <a:off x="1219200" y="5754835"/>
          <a:ext cx="4800600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518">
                  <a:extLst>
                    <a:ext uri="{9D8B030D-6E8A-4147-A177-3AD203B41FA5}">
                      <a16:colId xmlns:a16="http://schemas.microsoft.com/office/drawing/2014/main" val="654791142"/>
                    </a:ext>
                  </a:extLst>
                </a:gridCol>
                <a:gridCol w="1119311">
                  <a:extLst>
                    <a:ext uri="{9D8B030D-6E8A-4147-A177-3AD203B41FA5}">
                      <a16:colId xmlns:a16="http://schemas.microsoft.com/office/drawing/2014/main" val="3391699991"/>
                    </a:ext>
                  </a:extLst>
                </a:gridCol>
                <a:gridCol w="970069">
                  <a:extLst>
                    <a:ext uri="{9D8B030D-6E8A-4147-A177-3AD203B41FA5}">
                      <a16:colId xmlns:a16="http://schemas.microsoft.com/office/drawing/2014/main" val="902327569"/>
                    </a:ext>
                  </a:extLst>
                </a:gridCol>
                <a:gridCol w="845702">
                  <a:extLst>
                    <a:ext uri="{9D8B030D-6E8A-4147-A177-3AD203B41FA5}">
                      <a16:colId xmlns:a16="http://schemas.microsoft.com/office/drawing/2014/main" val="3834089133"/>
                    </a:ext>
                  </a:extLst>
                </a:gridCol>
              </a:tblGrid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9902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3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126942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126942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238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blipFill>
                <a:blip r:embed="rId2"/>
                <a:stretch>
                  <a:fillRect l="-804" t="-1690" r="-1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blipFill>
                <a:blip r:embed="rId2"/>
                <a:stretch>
                  <a:fillRect l="-20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600200"/>
                <a:ext cx="8457363" cy="4953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 is a key encapsulation algorithm that uses a public key encryption algorithm similar to Dilithium in conjunction with an encapsulation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mechanism (Fujisaki-Okamoto transform) which converts a conditionally secure encryption into a CCA safe encapsulation.  Here are some definitions.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Fujisaki-Okamoto transform: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h𝑦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random string,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hash functions,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symmetric encryption with key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original asymmetric encryption algorithm.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600200"/>
                <a:ext cx="8457363" cy="4953000"/>
              </a:xfrm>
              <a:prstGeom prst="rect">
                <a:avLst/>
              </a:prstGeom>
              <a:blipFill>
                <a:blip r:embed="rId2"/>
                <a:stretch>
                  <a:fillRect l="-1649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752600"/>
                <a:ext cx="8148792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→↱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↰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de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752600"/>
                <a:ext cx="8148792" cy="4191000"/>
              </a:xfrm>
              <a:prstGeom prst="rect">
                <a:avLst/>
              </a:prstGeom>
              <a:blipFill>
                <a:blip r:embed="rId2"/>
                <a:stretch>
                  <a:fillRect l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665A0-AB2A-5B63-09C9-B919DEEB3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𝑟𝑒𝑣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127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...,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b>
                        </m:sSub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431DE-FC80-DDE2-C5C6-DED4FB49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91998F-B649-F554-1923-BE8F9E5C14A6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Kyber</a:t>
            </a:r>
          </a:p>
        </p:txBody>
      </p:sp>
    </p:spTree>
    <p:extLst>
      <p:ext uri="{BB962C8B-B14F-4D97-AF65-F5344CB8AC3E}">
        <p14:creationId xmlns:p14="http://schemas.microsoft.com/office/powerpoint/2010/main" val="323029301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447800"/>
                <a:ext cx="8382000" cy="45669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generates a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447800"/>
                <a:ext cx="8382000" cy="4566993"/>
              </a:xfrm>
              <a:prstGeom prst="rect">
                <a:avLst/>
              </a:prstGeom>
              <a:blipFill>
                <a:blip r:embed="rId2"/>
                <a:stretch>
                  <a:fillRect l="-1664" t="-278" b="-6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simplified a little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blipFill>
                <a:blip r:embed="rId2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22860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27432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blipFill>
                <a:blip r:embed="rId2"/>
                <a:stretch>
                  <a:fillRect l="-1089" t="-260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blipFill>
                <a:blip r:embed="rId2"/>
                <a:stretch>
                  <a:fillRect l="-177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blipFill>
                <a:blip r:embed="rId2"/>
                <a:stretch>
                  <a:fillRect l="-1824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sz="200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blipFill>
                <a:blip r:embed="rId2"/>
                <a:stretch>
                  <a:fillRect l="-1606" t="-1289" r="-1606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150EF-1DE7-ACCA-41AC-191A44097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58DC79-E01C-CA66-EAC6-AF66EF0D9238}"/>
              </a:ext>
            </a:extLst>
          </p:cNvPr>
          <p:cNvSpPr txBox="1">
            <a:spLocks/>
          </p:cNvSpPr>
          <p:nvPr/>
        </p:nvSpPr>
        <p:spPr>
          <a:xfrm>
            <a:off x="914400" y="4714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452BF-63C1-7086-C88F-281F0CC1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−139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−164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−174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01" t="-250000" r="-4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250000" r="-2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901" t="-250000" r="-2703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6893681-F510-8CCB-8486-BD8AD3C2F2C8}"/>
              </a:ext>
            </a:extLst>
          </p:cNvPr>
          <p:cNvSpPr txBox="1"/>
          <p:nvPr/>
        </p:nvSpPr>
        <p:spPr>
          <a:xfrm>
            <a:off x="2590800" y="432429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Failure rates</a:t>
            </a:r>
          </a:p>
        </p:txBody>
      </p:sp>
    </p:spTree>
    <p:extLst>
      <p:ext uri="{BB962C8B-B14F-4D97-AF65-F5344CB8AC3E}">
        <p14:creationId xmlns:p14="http://schemas.microsoft.com/office/powerpoint/2010/main" val="2040609934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makehint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𝑆𝑚𝑎𝑙𝑙𝑏𝑎𝑙𝑙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𝑒𝑡𝑐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MultiplyNTT</a:t>
                </a: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9320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75843</TotalTime>
  <Words>9218</Words>
  <Application>Microsoft Macintosh PowerPoint</Application>
  <PresentationFormat>Letter Paper (8.5x11 in)</PresentationFormat>
  <Paragraphs>1224</Paragraphs>
  <Slides>85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Aptos</vt:lpstr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4765</cp:revision>
  <cp:lastPrinted>2025-07-27T01:50:55Z</cp:lastPrinted>
  <dcterms:created xsi:type="dcterms:W3CDTF">2013-04-22T16:10:14Z</dcterms:created>
  <dcterms:modified xsi:type="dcterms:W3CDTF">2025-08-03T04:38:02Z</dcterms:modified>
</cp:coreProperties>
</file>